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9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49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55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tp.ru/map_NN/NNsity_zone_priokskiy%20rayon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ttp.ru/map_NN/NNsity_zone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8214245" cy="1150938"/>
          </a:xfrm>
        </p:spPr>
        <p:txBody>
          <a:bodyPr/>
          <a:lstStyle/>
          <a:p>
            <a:r>
              <a:rPr lang="ru-RU" b="1" dirty="0" smtClean="0"/>
              <a:t>Памятники и мемориалы памяти </a:t>
            </a:r>
            <a:r>
              <a:rPr lang="ru-RU" b="1" dirty="0" err="1" smtClean="0"/>
              <a:t>Приокского</a:t>
            </a:r>
            <a:r>
              <a:rPr lang="ru-RU" b="1" dirty="0" smtClean="0"/>
              <a:t> района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6534" y="5949280"/>
            <a:ext cx="640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Павлова Алина 5 «А» класс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Обелиск воинской славы д. Ольгино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9458" name="Picture 2" descr="D:\Home_PS\Рабочий стол\Новая папка (2)\DSC_0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4969115" cy="3312368"/>
          </a:xfrm>
          <a:prstGeom prst="rect">
            <a:avLst/>
          </a:prstGeom>
          <a:noFill/>
        </p:spPr>
      </p:pic>
      <p:pic>
        <p:nvPicPr>
          <p:cNvPr id="19459" name="Picture 3" descr="D:\Home_PS\Рабочий стол\Новая папка (2)\DSC_0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2376532" cy="1584176"/>
          </a:xfrm>
          <a:prstGeom prst="rect">
            <a:avLst/>
          </a:prstGeom>
          <a:noFill/>
        </p:spPr>
      </p:pic>
      <p:pic>
        <p:nvPicPr>
          <p:cNvPr id="19460" name="Picture 4" descr="D:\Home_PS\Рабочий стол\Новая папка (2)\DSC_0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908720"/>
            <a:ext cx="248455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7848600" cy="647965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На предприятиях, в школах и в научных институтах </a:t>
            </a:r>
            <a:r>
              <a:rPr lang="ru-RU" sz="2400" dirty="0" err="1" smtClean="0">
                <a:solidFill>
                  <a:schemeClr val="bg2"/>
                </a:solidFill>
              </a:rPr>
              <a:t>Приокского</a:t>
            </a:r>
            <a:r>
              <a:rPr lang="ru-RU" sz="2400" dirty="0" smtClean="0">
                <a:solidFill>
                  <a:schemeClr val="bg2"/>
                </a:solidFill>
              </a:rPr>
              <a:t> района Нижнего Новгорода открыты музеи, в экспозициях которых отражаются материалы боевой и трудовой славы </a:t>
            </a:r>
            <a:r>
              <a:rPr lang="ru-RU" sz="2400" dirty="0" err="1" smtClean="0">
                <a:solidFill>
                  <a:schemeClr val="bg2"/>
                </a:solidFill>
              </a:rPr>
              <a:t>приокчан</a:t>
            </a:r>
            <a:r>
              <a:rPr lang="ru-RU" sz="2400" dirty="0" smtClean="0">
                <a:solidFill>
                  <a:schemeClr val="bg2"/>
                </a:solidFill>
              </a:rPr>
              <a:t>. 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Всего </a:t>
            </a:r>
            <a:r>
              <a:rPr lang="ru-RU" sz="2400" dirty="0" smtClean="0">
                <a:solidFill>
                  <a:schemeClr val="bg2"/>
                </a:solidFill>
              </a:rPr>
              <a:t>было призвано и мобилизовано 8180 человек. Погибли в боях, умерли от ран, пропали без вести 2400 человек. В память о погибших в районе установлены обелиски, на территориях предприятий созданы мемориалы.</a:t>
            </a: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14338" name="Picture 2" descr="&amp;Mcy;&amp;iecy;&amp;mcy;&amp;ocy;&amp;rcy;&amp;icy;&amp;acy;&amp;lcy;&amp;softcy;&amp;ncy;&amp;ycy;&amp;jcy; &amp;kcy;&amp;ocy;&amp;mcy;&amp;pcy;&amp;lcy;&amp;iecy;&amp;kcy;&amp;scy; «&amp;Pcy;&amp;ocy;&amp;bcy;&amp;iecy;&amp;dcy;&amp;acy;» &amp;ncy;&amp;acy; &amp;pcy;&amp;lcy;&amp;ocy;&amp;shchcy;&amp;acy;&amp;dcy;&amp;icy; &amp;mcy;&amp;acy;&amp;rcy;&amp;shcy;&amp;acy;&amp;lcy;&amp;acy; &amp;Gcy;.&amp;Kcy;.&amp;ZHcy;&amp;ucy;&amp;kcy;&amp;o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2664296" cy="2304256"/>
          </a:xfrm>
          <a:prstGeom prst="rect">
            <a:avLst/>
          </a:prstGeom>
          <a:noFill/>
        </p:spPr>
      </p:pic>
      <p:pic>
        <p:nvPicPr>
          <p:cNvPr id="14341" name="Picture 5" descr="D:\Home_PS\Рабочий стол\200606232214160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3167757" cy="225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</a:rPr>
              <a:t>Мемориальный комплекс «Победа» на площади маршала Г.К.Жукова:</a:t>
            </a: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13313" name="Picture 1" descr="D:\Home_PS\Рабочий стол\Новая папка (2)\DSC_05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105827" cy="2737218"/>
          </a:xfrm>
          <a:prstGeom prst="rect">
            <a:avLst/>
          </a:prstGeom>
          <a:noFill/>
        </p:spPr>
      </p:pic>
      <p:pic>
        <p:nvPicPr>
          <p:cNvPr id="13314" name="Picture 2" descr="D:\Home_PS\Рабочий стол\Новая папка (2)\DSC_0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284984"/>
            <a:ext cx="4591670" cy="306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65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7848600" cy="42930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</a:rPr>
              <a:t>В первые же дни войны многие жители </a:t>
            </a:r>
            <a:r>
              <a:rPr lang="ru-RU" sz="2400" dirty="0" err="1" smtClean="0">
                <a:solidFill>
                  <a:schemeClr val="bg2"/>
                </a:solidFill>
                <a:hlinkClick r:id="rId3"/>
              </a:rPr>
              <a:t>Приокского</a:t>
            </a:r>
            <a:r>
              <a:rPr lang="ru-RU" sz="2400" dirty="0" smtClean="0">
                <a:solidFill>
                  <a:schemeClr val="bg2"/>
                </a:solidFill>
                <a:hlinkClick r:id="rId3"/>
              </a:rPr>
              <a:t> района</a:t>
            </a:r>
            <a:r>
              <a:rPr lang="ru-RU" sz="2400" dirty="0" smtClean="0">
                <a:solidFill>
                  <a:schemeClr val="bg2"/>
                </a:solidFill>
              </a:rPr>
              <a:t> заявили о своем желании добровольно пойти на фронт. Добровольно и по мобилизации на фронт ушли: с завода имени Ленина – 2390 человек, с завода имени Фрунзе – 770 человек. За мужество и героизм в годы войны награждены боевыми орденами и медалями Советского Союза 3870 </a:t>
            </a:r>
            <a:r>
              <a:rPr lang="ru-RU" sz="2400" dirty="0" err="1" smtClean="0">
                <a:solidFill>
                  <a:schemeClr val="bg2"/>
                </a:solidFill>
              </a:rPr>
              <a:t>приокчан</a:t>
            </a:r>
            <a:r>
              <a:rPr lang="ru-RU" sz="2400" dirty="0" smtClean="0">
                <a:solidFill>
                  <a:schemeClr val="bg2"/>
                </a:solidFill>
              </a:rPr>
              <a:t>. Среди награжденных – два Героя Советского Союза: Панин Борис Владимирович и Ларин Михаил Федорович. В честь Героев Советского Союза названы две улицы современного </a:t>
            </a:r>
            <a:r>
              <a:rPr lang="ru-RU" sz="2400" dirty="0" smtClean="0">
                <a:solidFill>
                  <a:schemeClr val="bg2"/>
                </a:solidFill>
                <a:hlinkClick r:id="rId4"/>
              </a:rPr>
              <a:t>Нижнего Новгорода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12290" name="Picture 2" descr="&amp;Zcy;&amp;ocy;&amp;lcy;&amp;ocy;&amp;tcy;&amp;acy;&amp;yacy; &amp;Zcy;&amp;vcy;&amp;iecy;&amp;zcy;&amp;dcy;&amp;acy; &amp;Gcy;&amp;iecy;&amp;rcy;&amp;ocy;&amp;yacy; &amp;Scy;&amp;ocy;&amp;vcy;&amp;iecy;&amp;tcy;&amp;scy;&amp;kcy;&amp;ocy;&amp;gcy;&amp;ocy; &amp;Scy;&amp;ocy;&amp;yucy;&amp;z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8"/>
            <a:ext cx="1285875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41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848600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ЛАРИН </a:t>
            </a:r>
            <a:r>
              <a:rPr lang="ru-RU" sz="2000" dirty="0" smtClean="0">
                <a:solidFill>
                  <a:schemeClr val="bg2"/>
                </a:solidFill>
              </a:rPr>
              <a:t>МИХАИЛ ФЕДОРОВИЧ (1911—1945). Пехотинец. Лейтенант. </a:t>
            </a:r>
            <a:r>
              <a:rPr lang="ru-RU" sz="2000" dirty="0" smtClean="0">
                <a:solidFill>
                  <a:schemeClr val="bg2"/>
                </a:solidFill>
              </a:rPr>
              <a:t>Воевал </a:t>
            </a:r>
            <a:r>
              <a:rPr lang="ru-RU" sz="2000" dirty="0" smtClean="0">
                <a:solidFill>
                  <a:schemeClr val="bg2"/>
                </a:solidFill>
              </a:rPr>
              <a:t>на Калининском фронте пулеметчиком. </a:t>
            </a:r>
            <a:r>
              <a:rPr lang="ru-RU" sz="2000" dirty="0" smtClean="0">
                <a:solidFill>
                  <a:schemeClr val="bg2"/>
                </a:solidFill>
              </a:rPr>
              <a:t>На </a:t>
            </a:r>
            <a:r>
              <a:rPr lang="ru-RU" sz="2000" dirty="0" smtClean="0">
                <a:solidFill>
                  <a:schemeClr val="bg2"/>
                </a:solidFill>
              </a:rPr>
              <a:t>фронте ему было присвоено звание младшего лейтенанта, он стал командиром пулеметного взвода. Был дважды ранен. 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Фашисты </a:t>
            </a:r>
            <a:r>
              <a:rPr lang="ru-RU" sz="2000" dirty="0" smtClean="0">
                <a:solidFill>
                  <a:schemeClr val="bg2"/>
                </a:solidFill>
              </a:rPr>
              <a:t>упорно сопротивлялись на </a:t>
            </a:r>
            <a:r>
              <a:rPr lang="ru-RU" sz="2000" dirty="0" err="1" smtClean="0">
                <a:solidFill>
                  <a:schemeClr val="bg2"/>
                </a:solidFill>
              </a:rPr>
              <a:t>клайпедском</a:t>
            </a:r>
            <a:r>
              <a:rPr lang="ru-RU" sz="2000" dirty="0" smtClean="0">
                <a:solidFill>
                  <a:schemeClr val="bg2"/>
                </a:solidFill>
              </a:rPr>
              <a:t> плацдарме, на косе </a:t>
            </a:r>
            <a:r>
              <a:rPr lang="ru-RU" sz="2000" dirty="0" err="1" smtClean="0">
                <a:solidFill>
                  <a:schemeClr val="bg2"/>
                </a:solidFill>
              </a:rPr>
              <a:t>Куршю-Неринга</a:t>
            </a:r>
            <a:r>
              <a:rPr lang="ru-RU" sz="2000" dirty="0" smtClean="0">
                <a:solidFill>
                  <a:schemeClr val="bg2"/>
                </a:solidFill>
              </a:rPr>
              <a:t>. В ночь на 29 января взвод Ларина в жестокой схватке выбил противника из первых траншей. Немцы бросили крупные силы пехоты, поддержав их артиллерийским огнем. За один день взвод Ларина отбил пять контратак. Отбивая шестую контратаку, в рукопашном бою Ларин уничтожил 15 вражеских солдат, но и сам погиб смертью храбрых. Указом Президиума Верховного Совета СССР от 19 апреля 1945 года лейтенанту Михаилу Федоровичу Ларину было посмертно присвоено звание Героя Советского Союза.</a:t>
            </a:r>
            <a:endParaRPr lang="ru-RU" sz="2000" dirty="0" smtClean="0">
              <a:solidFill>
                <a:schemeClr val="bg2"/>
              </a:solidFill>
            </a:endParaRPr>
          </a:p>
        </p:txBody>
      </p:sp>
      <p:pic>
        <p:nvPicPr>
          <p:cNvPr id="11266" name="Picture 2" descr="&amp;Lcy;&amp;Acy;&amp;Rcy;&amp;Icy;&amp;Ncy; &amp;Mcy;&amp;Icy;&amp;KHcy;&amp;Acy;&amp;Icy;&amp;Lcy; &amp;Fcy;&amp;IEcy;&amp;Dcy;&amp;Ocy;&amp;Rcy;&amp;Ocy;&amp;Vcy;&amp;Icy;&amp;C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1285875" cy="1714500"/>
          </a:xfrm>
          <a:prstGeom prst="rect">
            <a:avLst/>
          </a:prstGeom>
          <a:noFill/>
        </p:spPr>
      </p:pic>
      <p:pic>
        <p:nvPicPr>
          <p:cNvPr id="11267" name="Picture 3" descr="D:\Home_PS\Рабочий стол\Новая папка (2)\DSC_0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1343997" cy="2016224"/>
          </a:xfrm>
          <a:prstGeom prst="rect">
            <a:avLst/>
          </a:prstGeom>
          <a:noFill/>
        </p:spPr>
      </p:pic>
      <p:pic>
        <p:nvPicPr>
          <p:cNvPr id="11268" name="Picture 4" descr="D:\Home_PS\Рабочий стол\Новая папка (2)\DSC_06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1549474" cy="23244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3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848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Обелиск </a:t>
            </a:r>
            <a:r>
              <a:rPr lang="ru-RU" sz="2000" dirty="0" smtClean="0">
                <a:solidFill>
                  <a:schemeClr val="bg2"/>
                </a:solidFill>
              </a:rPr>
              <a:t>памяти студентам и сотрудникам сельхозинститута</a:t>
            </a:r>
            <a:r>
              <a:rPr lang="ru-RU" sz="2000" dirty="0" smtClean="0">
                <a:solidFill>
                  <a:schemeClr val="bg2"/>
                </a:solidFill>
              </a:rPr>
              <a:t>, погибших в годы Великой Отечественной Войны</a:t>
            </a:r>
            <a:endParaRPr lang="ru-RU" sz="20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 descr="&amp;Ocy;&amp;bcy;&amp;iecy;&amp;lcy;&amp;icy;&amp;scy;&amp;kcy; &amp;pcy;&amp;acy;&amp;mcy;&amp;yacy;&amp;tcy;&amp;icy; &amp;scy;&amp;tcy;&amp;ucy;&amp;dcy;&amp;iecy;&amp;ncy;&amp;tcy;&amp;acy;&amp;mcy; &amp;icy; &amp;scy;&amp;ocy;&amp;tcy;&amp;rcy;&amp;ucy;&amp;dcy;&amp;ncy;&amp;icy;&amp;kcy;&amp;acy;&amp;mcy; &amp;scy;&amp;iecy;&amp;lcy;&amp;softcy;&amp;khcy;&amp;ocy;&amp;zcy;&amp;icy;&amp;ncy;&amp;scy;&amp;tcy;&amp;icy;&amp;tcy;&amp;ucy;&amp;t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63047"/>
            <a:ext cx="2088232" cy="2784309"/>
          </a:xfrm>
          <a:prstGeom prst="rect">
            <a:avLst/>
          </a:prstGeom>
          <a:noFill/>
        </p:spPr>
      </p:pic>
      <p:pic>
        <p:nvPicPr>
          <p:cNvPr id="4" name="Picture 3" descr="D:\Home_PS\Рабочий стол\Новая папка (2)\DSC_0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3636766" cy="5455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592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899592" y="188640"/>
            <a:ext cx="7848600" cy="666936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Стоят друзья у обелиска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Плечом к плечу так близко - </a:t>
            </a:r>
            <a:r>
              <a:rPr lang="ru-RU" sz="2000" dirty="0" err="1" smtClean="0">
                <a:solidFill>
                  <a:schemeClr val="bg2"/>
                </a:solidFill>
              </a:rPr>
              <a:t>близко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И просят павшего, чтоб встал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И крепко руки всем пожал.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Припомнишь годы боевые,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Пути - дороги фронтовые,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Чтоб с нами рядом посидел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И на друзей бы поглядел.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Друзья, конечно, постарели,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Виски давно их побелели,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А он остался молодым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И в сыновья годится им.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Но друг по фронту - вечный друг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И не стереть ту память вдруг.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Цветы, венки у обелисков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2"/>
                </a:solidFill>
              </a:rPr>
              <a:t>От всех друзей, родных и близких. </a:t>
            </a:r>
            <a:endParaRPr lang="ru-RU" sz="2000" dirty="0">
              <a:solidFill>
                <a:schemeClr val="bg2"/>
              </a:solidFill>
            </a:endParaRPr>
          </a:p>
        </p:txBody>
      </p:sp>
      <p:pic>
        <p:nvPicPr>
          <p:cNvPr id="5" name="Рисунок 4" descr="Мемориал «Слава», посвященный 30-летию Побед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елиск погибшим в годы Великой отечественной войны со списком фамилий на кладбище в Марьиной Рощ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8884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белиск памяти павших учеников школы № 45 В годы войн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58112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41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996" cy="3024063"/>
          </a:xfrm>
        </p:spPr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</a:rPr>
              <a:t>Обелиск воинской славы д. </a:t>
            </a:r>
            <a:r>
              <a:rPr lang="ru-RU" sz="2400" dirty="0" err="1" smtClean="0">
                <a:solidFill>
                  <a:schemeClr val="bg2"/>
                </a:solidFill>
              </a:rPr>
              <a:t>Мордвинцево</a:t>
            </a: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2"/>
                </a:solidFill>
              </a:rPr>
              <a:t>Обелиск памяти медиков-горьковчан, погибших в годы ВОВ ул. Кащенко, территория МЛПУ "Областная психбольница №1" </a:t>
            </a: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> Обелиск воинской славы </a:t>
            </a:r>
            <a:r>
              <a:rPr lang="ru-RU" sz="2400" dirty="0" smtClean="0">
                <a:solidFill>
                  <a:schemeClr val="bg2"/>
                </a:solidFill>
              </a:rPr>
              <a:t>д. </a:t>
            </a:r>
            <a:r>
              <a:rPr lang="ru-RU" sz="2400" dirty="0" err="1" smtClean="0">
                <a:solidFill>
                  <a:schemeClr val="bg2"/>
                </a:solidFill>
              </a:rPr>
              <a:t>Ляхово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endParaRPr 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7" name="Содержимое 6" descr="Обелиск Воинской Славы в деревне Мордвинцево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1285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белиск памяти медиков-горьковча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8112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белиск воинской славы в деревне Ляхово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81128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33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7848600" cy="72072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Памятник врачам-горьковчанам погибшим в годы ВОВ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Главный корпус Нижегородской государственной </a:t>
            </a:r>
            <a:r>
              <a:rPr lang="ru-RU" sz="2000" dirty="0" err="1" smtClean="0">
                <a:solidFill>
                  <a:schemeClr val="bg1"/>
                </a:solidFill>
              </a:rPr>
              <a:t>медиицинской</a:t>
            </a:r>
            <a:r>
              <a:rPr lang="ru-RU" sz="2000" dirty="0" smtClean="0">
                <a:solidFill>
                  <a:schemeClr val="bg1"/>
                </a:solidFill>
              </a:rPr>
              <a:t> академии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3073" name="Picture 1" descr="D:\Home_PS\Рабочий стол\Новая папка (2)\DSC_06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3222892" cy="2148595"/>
          </a:xfrm>
          <a:prstGeom prst="rect">
            <a:avLst/>
          </a:prstGeom>
          <a:noFill/>
        </p:spPr>
      </p:pic>
      <p:pic>
        <p:nvPicPr>
          <p:cNvPr id="3074" name="Picture 2" descr="D:\Home_PS\Рабочий стол\9121_DSC04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124744"/>
            <a:ext cx="1874548" cy="2808312"/>
          </a:xfrm>
          <a:prstGeom prst="rect">
            <a:avLst/>
          </a:prstGeom>
          <a:noFill/>
        </p:spPr>
      </p:pic>
      <p:pic>
        <p:nvPicPr>
          <p:cNvPr id="3075" name="Picture 3" descr="D:\Home_PS\Рабочий стол\Новая папка (2)\DSC_0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924944"/>
            <a:ext cx="3564799" cy="2376264"/>
          </a:xfrm>
          <a:prstGeom prst="rect">
            <a:avLst/>
          </a:prstGeom>
          <a:noFill/>
        </p:spPr>
      </p:pic>
      <p:pic>
        <p:nvPicPr>
          <p:cNvPr id="3076" name="Picture 4" descr="D:\Home_PS\Рабочий стол\Новая папка (2)\DSC_0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653136"/>
            <a:ext cx="3096344" cy="2063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13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127</TotalTime>
  <Words>420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Pomnim</vt:lpstr>
      <vt:lpstr>Памятники и мемориалы памяти Приокского района </vt:lpstr>
      <vt:lpstr>Слайд 2</vt:lpstr>
      <vt:lpstr>Мемориальный комплекс «Победа» на площади маршала Г.К.Жукова:</vt:lpstr>
      <vt:lpstr>Слайд 4</vt:lpstr>
      <vt:lpstr>Слайд 5</vt:lpstr>
      <vt:lpstr>Слайд 6</vt:lpstr>
      <vt:lpstr>Слайд 7</vt:lpstr>
      <vt:lpstr>Обелиск воинской славы д. Мордвинцево   Обелиск памяти медиков-горьковчан, погибших в годы ВОВ ул. Кащенко, территория МЛПУ "Областная психбольница №1"    Обелиск воинской славы д. Ляхово  </vt:lpstr>
      <vt:lpstr>Памятник врачам-горьковчанам погибшим в годы ВОВ Главный корпус Нижегородской государственной медиицинской академии</vt:lpstr>
      <vt:lpstr>Обелиск воинской славы д. Ольгино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«Партизанское движение в годы Великой Отечественной войны».</dc:title>
  <dc:creator>2 взвод</dc:creator>
  <cp:lastModifiedBy>Home PC</cp:lastModifiedBy>
  <cp:revision>14</cp:revision>
  <dcterms:created xsi:type="dcterms:W3CDTF">2015-01-22T03:16:59Z</dcterms:created>
  <dcterms:modified xsi:type="dcterms:W3CDTF">2015-03-09T09:17:34Z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