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63" r:id="rId9"/>
    <p:sldId id="264" r:id="rId10"/>
    <p:sldId id="266" r:id="rId11"/>
    <p:sldId id="267" r:id="rId12"/>
    <p:sldId id="272" r:id="rId13"/>
    <p:sldId id="273" r:id="rId14"/>
    <p:sldId id="274" r:id="rId15"/>
    <p:sldId id="275" r:id="rId16"/>
    <p:sldId id="26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31" autoAdjust="0"/>
    <p:restoredTop sz="94660"/>
  </p:normalViewPr>
  <p:slideViewPr>
    <p:cSldViewPr>
      <p:cViewPr varScale="1">
        <p:scale>
          <a:sx n="100" d="100"/>
          <a:sy n="100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39ED5-B755-454F-92D0-578F93E45CDD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965B-FBEE-46E8-A670-6754862A39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965B-FBEE-46E8-A670-6754862A398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8%D1%82%D0%BB%D0%B5%D1%80,_%D0%90%D0%B4%D0%BE%D0%BB%D1%8C%D1%84" TargetMode="External"/><Relationship Id="rId3" Type="http://schemas.openxmlformats.org/officeDocument/2006/relationships/hyperlink" Target="https://ru.wikipedia.org/wiki/%D0%A5%D0%BC%D0%B5%D0%BB%D1%8C%D0%BD%D0%B8%D1%86%D0%BA%D0%B0%D1%8F_%D0%BE%D0%B1%D0%BB%D0%B0%D1%81%D1%82%D1%8C" TargetMode="External"/><Relationship Id="rId7" Type="http://schemas.openxmlformats.org/officeDocument/2006/relationships/hyperlink" Target="https://ru.wikipedia.org/wiki/%D0%9C%D1%83%D0%B7%D0%B0%D0%BB%D1%91%D0%B2,_%D0%98%D0%B2%D0%B0%D0%BD_%D0%90%D0%BB%D0%B5%D0%BA%D1%81%D0%B5%D0%B5%D0%B2%D0%B8%D1%87" TargetMode="External"/><Relationship Id="rId2" Type="http://schemas.openxmlformats.org/officeDocument/2006/relationships/hyperlink" Target="https://ru.wikipedia.org/wiki/%D0%A8%D0%B5%D0%BF%D0%B5%D1%82%D0%BE%D0%B2%D1%81%D0%BA%D0%B8%D0%B9_%D1%80%D0%B0%D0%B9%D0%BE%D0%B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A%D0%B0%D1%80%D0%BC%D0%B5%D0%BB%D1%8E%D0%BA,_%D0%A3%D1%81%D1%82%D0%B8%D0%BC_%D0%AF%D0%BA%D0%B8%D0%BC%D0%BE%D0%B2%D0%B8%D1%87" TargetMode="External"/><Relationship Id="rId5" Type="http://schemas.openxmlformats.org/officeDocument/2006/relationships/hyperlink" Target="https://ru.wikipedia.org/wiki/%D0%A8%D0%B5%D0%BF%D0%B5%D1%82%D0%BE%D0%B2%D0%BA%D0%B0" TargetMode="External"/><Relationship Id="rId4" Type="http://schemas.openxmlformats.org/officeDocument/2006/relationships/hyperlink" Target="https://ru.wikipedia.org/wiki/%D0%A3%D0%BA%D1%80%D0%B0%D0%B8%D0%BD%D0%B0" TargetMode="Externa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8%D0%BE%D0%BD%D0%B5%D1%80%D1%81%D0%BA%D0%BE%D0%B5_%D0%B4%D0%B2%D0%B8%D0%B6%D0%B5%D0%BD%D0%B8%D0%B5" TargetMode="External"/><Relationship Id="rId2" Type="http://schemas.openxmlformats.org/officeDocument/2006/relationships/hyperlink" Target="https://ru.wikipedia.org/w/index.php?title=%D0%A1%D0%9F%D0%9E-%D0%A4%D0%94%D0%9E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A%D0%B0%D1%83%D1%82%D1%81%D0%BA%D0%BE%D0%B5_%D0%B4%D0%B2%D0%B8%D0%B6%D0%B5%D0%BD%D0%B8%D0%B5" TargetMode="External"/><Relationship Id="rId5" Type="http://schemas.openxmlformats.org/officeDocument/2006/relationships/hyperlink" Target="https://ru.wikipedia.org/wiki/%D0%9C%D0%90%D0%9D_%22%D0%98%D0%BD%D1%82%D0%B5%D0%BB%D0%BB%D0%B5%D0%BA%D1%82_%D0%B1%D1%83%D0%B4%D1%83%D1%89%D0%B5%D0%B3%D0%BE%22" TargetMode="External"/><Relationship Id="rId4" Type="http://schemas.openxmlformats.org/officeDocument/2006/relationships/hyperlink" Target="https://ru.wikipedia.org/wiki/%D0%A2%D0%B5%D1%82%D0%B5%D1%80%D1%81%D0%BA%D0%B8%D0%B9_%D0%A1%D0%B5%D1%80%D0%B3%D0%B5%D0%B9_%D0%92%D0%BB%D0%B0%D0%B4%D0%B8%D0%BC%D0%B8%D1%80%D0%BE%D0%B2%D0%B8%D1%8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5f1c_66b9d220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28641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История зарождения и становления детского движения в России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aster06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7132"/>
            <a:ext cx="9286844" cy="696513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02810" cy="258943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Пионеры 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герои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3174251" cy="3078105"/>
          </a:xfrm>
        </p:spPr>
      </p:pic>
      <p:pic>
        <p:nvPicPr>
          <p:cNvPr id="11" name="Содержимое 10" descr="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652120" y="0"/>
            <a:ext cx="2964790" cy="3356992"/>
          </a:xfrm>
        </p:spPr>
      </p:pic>
      <p:pic>
        <p:nvPicPr>
          <p:cNvPr id="6" name="Содержимое 6" descr="170007_html_4cb5e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73016"/>
            <a:ext cx="2520280" cy="306876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aster06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4402832" cy="11521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Зина Портнова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4032448" cy="5159675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76056" y="1052736"/>
            <a:ext cx="3816424" cy="5073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июне 1941 года родители отправили девочку в деревню Зуи (Витебская область) на школьные каникулы. Как раз в это время гитлеровцы вторглись в СССР, и Портнова оказалась на оккупированной территории. Она не собиралась мириться с текущим положением дел и решила бороться с врагом. В 1942 году Зина Портнова, подвиг которой никогда не будет забыт, вступила в организацию «Юные мстители»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3286116" cy="66437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Когда Зина устроилась работать в столовую для курсантов вермахта, она получила от «Юных мстителей» одно из самых трудных заданий. Портнова должна была подсыпать в еду яд. После того как девушка это сделала, погибло около 100 фашистов. Среди них оказались и лётчики, которые в этот день должны были лететь на бомбёжку Москвы и Ленинграда. Таким образом, подвиг Зины Портновой спас тысячи жизней её соотечественников.</a:t>
            </a:r>
            <a:endParaRPr lang="ru-RU" sz="2000" dirty="0"/>
          </a:p>
        </p:txBody>
      </p:sp>
      <p:pic>
        <p:nvPicPr>
          <p:cNvPr id="5" name="Рисунок 4" descr="з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948" b="21948"/>
          <a:stretch>
            <a:fillRect/>
          </a:stretch>
        </p:blipFill>
        <p:spPr>
          <a:xfrm>
            <a:off x="3707904" y="620688"/>
            <a:ext cx="4971295" cy="5646076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5095905" cy="507207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36096" y="823646"/>
            <a:ext cx="3501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Голиков Л.А. родился 17 июня 1926 года в деревне Лукино Парфинского района Новгородской области, в междуречье рек Полы и Ловати, впадающих в озеро Ильмень, в семье рабочего. Окончил 7 классов школы, был пионером (членом Пионерской организации имени В. И. Ленина). Некоторое время работал на фанерном заводе в поселке Парфино, в 25 км к востоку от города Старая Русса.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2" cy="557214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857752" y="0"/>
            <a:ext cx="42862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августа 1942 года, будучи в разведке вместе с партизаном Сашей Петровым на шоссе Луга – Псков неподалеку от деревни Варницы подорвал легковую машину, в которой находился немецкий генерал-майор инженерных войск Ричард фон Виртц. Юный партизан застрелил из автомата генерала, сопровождавшего его офицера и шофера. В штаб бригады разведчик доставил портфель с документами. В их числе были чертежи и описание новых образцов немецких мин, инспекционные донесения вышестоящему командованию и другие важные бумаги военного характера.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Леня Голиков погиб в бою с карательным отрядом фашистов 24 января 1943 года у деревни Острая Лука, Дедовичского района Псковской области, не дожив до 17 лет.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Звание Героя Советского Союза присвоено Л. А. Голикову 2 апреля 1944 года, посмертно. Он награжден орденами Ленина, Красного Знамени, медалью "За отвагу".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915816" cy="666936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Родился 11 февраля 1930 года в селе Хмелёвка 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 tooltip="Шепетовский район"/>
              </a:rPr>
              <a:t>Шепетовского района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Каменец-Подольской (с 1954 года и по настоящее время — 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3" tooltip="Хмельницкая область"/>
              </a:rPr>
              <a:t>Хмельницкой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области 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4" tooltip="Украина"/>
              </a:rPr>
              <a:t>Украины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в семье служащего.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 началу войны он только перешёл в шестой класс школы № 4 города Шепетовка, но с первых дней войны начал бороться с немецкими оккупантами. Осенью 1941 года вместе с товарищами убил главу полевой жандармерии близ города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5" tooltip="Шепетовка"/>
              </a:rPr>
              <a:t>Шепетовки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бросив гранату в машину, в которой тот ехал. С 1942 года принимал активное участие в партизанском движении на территории Украины. Сначала был связным шепетовской подпольной организации, затем участвовал в боях. С августа 1943 года — в партизанском отряде имени 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6" tooltip="Кармелюк, Устим Якимович"/>
              </a:rPr>
              <a:t>Кармелюка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под командованием 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 tooltip="Музалёв, Иван Алексеевич"/>
              </a:rPr>
              <a:t>И. А. Музалёва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был дважды ранен. В октябре 1943 года он обнаружил подземный телефонный кабель, который вскоре был подорван, и связь захватчиков со ставкой 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8" tooltip="Гитлер, Адольф"/>
              </a:rPr>
              <a:t>Гитлера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в Варшаве прекратилась. Также внёс свой вклад в подрыв шести железнодорожных эшелонов и склада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отик.jpg"/>
          <p:cNvPicPr>
            <a:picLocks noGrp="1" noChangeAspect="1"/>
          </p:cNvPicPr>
          <p:nvPr>
            <p:ph type="pic" idx="1"/>
          </p:nvPr>
        </p:nvPicPr>
        <p:blipFill>
          <a:blip r:embed="rId9" cstate="print"/>
          <a:srcRect t="15259" b="15259"/>
          <a:stretch>
            <a:fillRect/>
          </a:stretch>
        </p:blipFill>
        <p:spPr>
          <a:xfrm>
            <a:off x="3275856" y="404664"/>
            <a:ext cx="5600278" cy="4591858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3200576_flower_0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Послевоенные годы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По окончании войны пионеры всей страны с энтузиазмом собирали учебные и наглядные пособия для восстанавливаемых школ, участвовали в строительстве дошкольных, школьных и внешкольных учреждений, заводов и фабрик.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Началась работа по массовой посадке плодовых деревьев и кустарников во дворах, на пустырях, на местах выжженных садов, вылившаяся в движение юных садоводов.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08720"/>
            <a:ext cx="90364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tooltip="СПО-ФДО (страница отсутствует)"/>
              </a:rPr>
              <a:t>СПО-ФДО «Союз пионерских организаций — Федерация детских организаций»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созданный в 1990 году, являющийся правопреемником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tooltip="Пионерское движение"/>
              </a:rPr>
              <a:t>Пионерского движения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По данным на середину 2007 года членами организаций, входящих в СПО-ФДО входило более 4,5 млн чел.</a:t>
            </a:r>
          </a:p>
          <a:p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Детская организация «Истоки» состоит в СПО-ФДО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Общероссийская общественная организация Детские и молодёжные социальные инициативы «ДИМСИ». Создана в 1995 году. Основатель и Президентр «ДИМСИ» до 2013 года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tooltip="Тетерский Сергей Владимирович"/>
              </a:rPr>
              <a:t>Сергей Тетерский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Действует более 40 структурных подразделений в 36 субъектах Российской Федерации с численный составом в 10,7 тысяч человек.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Общероссийская детская общественная организация «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Малая академия наук "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 tooltip="МАН &quot;Интеллект будущего&quot;"/>
              </a:rPr>
              <a:t>Интеллект будущего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". Создана в 1995 году. Имеет отделения в 57 субъектах РФ. Количество участников образовательных проектов, реализуемых МАН - более 100 тысяч в год.</a:t>
            </a: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hlinkClick r:id="rId6" tooltip="Скаутское движение"/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 tooltip="Скаутское движение"/>
              </a:rPr>
              <a:t>Скаутское движение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6162417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357166"/>
            <a:ext cx="4923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ДО «Истоки»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организована в 2010 году, существует и развивается и по сей день. В ней состоят все желающие ребята с 5 по 8 классы.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нашей школе существуют и пионерский отряд и каждый год мы принимаем в него по 10 человек.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сравнительно небольшом, но дружном коллективе, ребята развивают свои личные качества, а также участвуют в конкурсах и занимают призовые места. Дети учатся справляться с трудностями и проблемами, благодаря чему и одерживают победу.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3143240" cy="4793815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100" dirty="0" smtClean="0"/>
              <a:t>С большим интересом наши воспитанники участвуют в патриотических конкурсах, а так же посещают ветеранов ВОВ, чтобы услышать рассказы из первых уст об прожитых военных годах и подвигах.</a:t>
            </a:r>
          </a:p>
          <a:p>
            <a:endParaRPr lang="ru-RU" dirty="0"/>
          </a:p>
        </p:txBody>
      </p:sp>
      <p:pic>
        <p:nvPicPr>
          <p:cNvPr id="5" name="Рисунок 4" descr="вет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852" r="14852"/>
          <a:stretch>
            <a:fillRect/>
          </a:stretch>
        </p:blipFill>
        <p:spPr/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55f1c_66b9d220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Первые организации для детей   в России (</a:t>
            </a:r>
            <a:r>
              <a:rPr lang="ru-RU" sz="3200" i="1" dirty="0" smtClean="0">
                <a:solidFill>
                  <a:srgbClr val="C00000"/>
                </a:solidFill>
              </a:rPr>
              <a:t>начало ХХ века</a:t>
            </a:r>
            <a:r>
              <a:rPr lang="ru-RU" sz="3600" dirty="0" smtClean="0">
                <a:solidFill>
                  <a:srgbClr val="C00000"/>
                </a:solidFill>
              </a:rPr>
              <a:t>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начале XX века в Москве  создавались ученические организации, „Майские союзы“ (движение по защите животных и птиц), „Артели тружениц“, товарищества, летние площадки.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30 апреля 1909 г. капитан О. И. Пантюхов организовал в Царском Селе под Санкт-Петербургом первый патруль русских скаутов из 7 мальчиков.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 1922 году скаутинг в России был запрещен.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0" y="642918"/>
            <a:ext cx="8929718" cy="5362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Девиз:</a:t>
            </a:r>
            <a:endParaRPr lang="ru-RU" sz="3600" b="1" kern="10" spc="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714356"/>
            <a:ext cx="824456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«Истоки» - дружная команда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 нас активности мотив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Друзей веселых просто банда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Мотив – наш главный позитив!!!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«Истоки» - классные ребята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Украсим мир везде, всегда.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не выходит пусть когда – то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 унываем никогда!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WordArt 1"/>
          <p:cNvSpPr>
            <a:spLocks noChangeArrowheads="1" noChangeShapeType="1" noTextEdit="1"/>
          </p:cNvSpPr>
          <p:nvPr/>
        </p:nvSpPr>
        <p:spPr bwMode="auto">
          <a:xfrm>
            <a:off x="285720" y="714356"/>
            <a:ext cx="8648728" cy="422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Символы и атрибуты:</a:t>
            </a:r>
            <a:endParaRPr lang="ru-RU" sz="3600" b="1" kern="10" spc="0" dirty="0">
              <a:ln w="9525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34290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a_a5f712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4290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22885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Галстук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929066"/>
            <a:ext cx="2465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Эмблема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Пионе́рский</a:t>
            </a:r>
            <a:r>
              <a:rPr lang="ru-RU" dirty="0" smtClean="0"/>
              <a:t> </a:t>
            </a:r>
            <a:r>
              <a:rPr lang="ru-RU" dirty="0" err="1" smtClean="0"/>
              <a:t>га́лстук</a:t>
            </a:r>
            <a:r>
              <a:rPr lang="ru-RU" dirty="0" smtClean="0"/>
              <a:t> — красная шейная косынка, завязываемая спереди специальным узлом, символ принадлежности к пионерской организации, символическая частица знамени пионерской организации. Три конца галстука символизируют нерушимую связь трёх поколений: коммунистов, комсомольцев и пионеров.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Символизирует дружбу и сплоченность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азличных людей, несхожих внешне, но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 единой целью…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4312853be9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3051175" cy="3051175"/>
          </a:xfrm>
          <a:prstGeom prst="rect">
            <a:avLst/>
          </a:prstGeom>
          <a:noFill/>
        </p:spPr>
      </p:pic>
      <p:pic>
        <p:nvPicPr>
          <p:cNvPr id="40962" name="Picture 2" descr="pionerskaya-pilotka-f9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857232"/>
            <a:ext cx="2449512" cy="2044700"/>
          </a:xfrm>
          <a:prstGeom prst="rect">
            <a:avLst/>
          </a:prstGeom>
          <a:noFill/>
        </p:spPr>
      </p:pic>
      <p:pic>
        <p:nvPicPr>
          <p:cNvPr id="40961" name="Picture 1" descr="4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3314700" cy="257810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4282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Горн                            Пилотка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714744" y="3214686"/>
            <a:ext cx="27146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Барабан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857496"/>
            <a:ext cx="29289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600" b="1" dirty="0" smtClean="0"/>
              <a:t>Горн</a:t>
            </a:r>
            <a:r>
              <a:rPr lang="ru-RU" sz="1600" dirty="0" smtClean="0"/>
              <a:t> - немецкое слово </a:t>
            </a:r>
            <a:r>
              <a:rPr lang="ru-RU" sz="1600" dirty="0" err="1" smtClean="0"/>
              <a:t>Horn</a:t>
            </a:r>
            <a:r>
              <a:rPr lang="ru-RU" sz="1600" dirty="0" smtClean="0"/>
              <a:t> означает рог - родоначальник всех медных духовых инструментов. В оркестрах его сейчас не употребляют, так как играть на нем можно лишь самые простые мелодии, такие, как известные, наверное, всем пионерам сигналы подъема, общего сбора, отбоя и др. А вот как сигнальный инструмент горн успешно применяется и в пионерской жизни, и в армии.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551837"/>
            <a:ext cx="285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Юные продолжатели дела отцов, дедов и прадедов – советские пионеры, носили красные пионерские пилотки.  В них пионеры давали клятвы на верность Родине и Партии, и на призыв: «Будь готов!», дружно отвечали: «Всегда готов!»</a:t>
            </a: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86339">
            <a:off x="467544" y="2852936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5f1c_66b9d220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19 мая 1922 года – день рождения Пионерской организации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Пионерская  организация  им. Спартака (до 1924г.). 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Первые документы: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торжественное обещание,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законы,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программа,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устав.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1924 год пионерская организация была переименована во Всесоюзную пионерскую организацию имени В. И. Ленина.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84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Первый Всесоюзный слёт пионеров состоялся в 1929 году в Москве.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28596" y="928670"/>
            <a:ext cx="3036917" cy="519749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39285" y="1676400"/>
            <a:ext cx="3383280" cy="4572000"/>
          </a:xfrm>
        </p:spPr>
      </p:pic>
    </p:spTree>
  </p:cSld>
  <p:clrMapOvr>
    <a:masterClrMapping/>
  </p:clrMapOvr>
  <p:transition spd="slow" advTm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Пионерия  в  предвоенные годы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предвоенные годы большое внимание уделялось владению оборонными знаниями. Пионеры оборонные значки: </a:t>
            </a:r>
          </a:p>
          <a:p>
            <a:pPr>
              <a:buNone/>
            </a:pPr>
            <a:r>
              <a:rPr lang="ru-RU" sz="2400" dirty="0" smtClean="0"/>
              <a:t>    «Будь готов к труду и обороне», </a:t>
            </a:r>
          </a:p>
          <a:p>
            <a:pPr>
              <a:buNone/>
            </a:pPr>
            <a:r>
              <a:rPr lang="ru-RU" sz="2400" dirty="0" smtClean="0"/>
              <a:t>    «Юный Ворошиловский стрелок».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86165"/>
          </a:xfrm>
        </p:spPr>
        <p:txBody>
          <a:bodyPr>
            <a:normAutofit/>
          </a:bodyPr>
          <a:lstStyle/>
          <a:p>
            <a:r>
              <a:rPr lang="ru-RU" dirty="0" smtClean="0"/>
              <a:t>1940 год. Вышла книга А.П.Гайдара </a:t>
            </a:r>
          </a:p>
          <a:p>
            <a:pPr>
              <a:buNone/>
            </a:pPr>
            <a:r>
              <a:rPr lang="ru-RU" dirty="0" smtClean="0"/>
              <a:t>   “Тимур и его команда”, положившая начало тимуровскому движению.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ВСЕ ДЛЯ ФРОНТА, ВСЕ ДЛЯ ПОБЕДЫ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71546"/>
            <a:ext cx="4040188" cy="659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Пионеры в тылу: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1000108"/>
            <a:ext cx="4041775" cy="9604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Пионеры на фронте становились: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643050"/>
            <a:ext cx="4040188" cy="3845720"/>
          </a:xfrm>
        </p:spPr>
        <p:txBody>
          <a:bodyPr>
            <a:normAutofit/>
          </a:bodyPr>
          <a:lstStyle/>
          <a:p>
            <a:r>
              <a:rPr lang="ru-RU" dirty="0" smtClean="0"/>
              <a:t>готовили к зиме дрова, </a:t>
            </a:r>
          </a:p>
          <a:p>
            <a:r>
              <a:rPr lang="ru-RU" dirty="0" smtClean="0"/>
              <a:t>ухаживали за малолетними детьми, </a:t>
            </a:r>
          </a:p>
          <a:p>
            <a:r>
              <a:rPr lang="ru-RU" dirty="0" smtClean="0"/>
              <a:t>готовили пищу,</a:t>
            </a:r>
          </a:p>
          <a:p>
            <a:r>
              <a:rPr lang="ru-RU" dirty="0" smtClean="0"/>
              <a:t> помогали санитарам,</a:t>
            </a:r>
          </a:p>
          <a:p>
            <a:r>
              <a:rPr lang="ru-RU" dirty="0" smtClean="0"/>
              <a:t> читали раненым письма, газеты и давали концерты художественной самодеятельности.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857364"/>
            <a:ext cx="4041775" cy="3845720"/>
          </a:xfrm>
        </p:spPr>
        <p:txBody>
          <a:bodyPr/>
          <a:lstStyle/>
          <a:p>
            <a:r>
              <a:rPr lang="ru-RU" dirty="0" smtClean="0"/>
              <a:t>санитарами,</a:t>
            </a:r>
          </a:p>
          <a:p>
            <a:r>
              <a:rPr lang="ru-RU" dirty="0" smtClean="0"/>
              <a:t> связными, </a:t>
            </a:r>
          </a:p>
          <a:p>
            <a:r>
              <a:rPr lang="ru-RU" dirty="0" smtClean="0"/>
              <a:t>разведчиками ,</a:t>
            </a:r>
          </a:p>
          <a:p>
            <a:r>
              <a:rPr lang="ru-RU" dirty="0" smtClean="0"/>
              <a:t> участниками боевых операций. </a:t>
            </a:r>
            <a:endParaRPr lang="ru-RU" dirty="0"/>
          </a:p>
        </p:txBody>
      </p:sp>
      <p:pic>
        <p:nvPicPr>
          <p:cNvPr id="9" name="Рисунок 8" descr="пионе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786190"/>
            <a:ext cx="3143240" cy="257174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56" cy="3857628"/>
          </a:xfrm>
          <a:prstGeom prst="rect">
            <a:avLst/>
          </a:prstGeom>
        </p:spPr>
      </p:pic>
      <p:pic>
        <p:nvPicPr>
          <p:cNvPr id="3" name="Рисунок 2" descr="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857364"/>
            <a:ext cx="4643438" cy="40005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На средства, собранные пионерами, были построены: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Танковые колонны и боевые машины:</a:t>
            </a:r>
          </a:p>
          <a:p>
            <a:r>
              <a:rPr lang="ru-RU" sz="2000" dirty="0" smtClean="0"/>
              <a:t>«Пионер Башкирии», </a:t>
            </a:r>
          </a:p>
          <a:p>
            <a:r>
              <a:rPr lang="ru-RU" sz="2000" dirty="0" smtClean="0"/>
              <a:t>«Пионер» (Горьковская область), </a:t>
            </a:r>
          </a:p>
          <a:p>
            <a:r>
              <a:rPr lang="ru-RU" sz="2000" dirty="0" smtClean="0"/>
              <a:t>«Московский пионер», </a:t>
            </a:r>
          </a:p>
          <a:p>
            <a:r>
              <a:rPr lang="ru-RU" sz="2000" dirty="0" smtClean="0"/>
              <a:t>«Таня» (Новосибирск), </a:t>
            </a:r>
          </a:p>
          <a:p>
            <a:r>
              <a:rPr lang="ru-RU" sz="2000" dirty="0" smtClean="0"/>
              <a:t>«Юный пионер» (Куйбышев), </a:t>
            </a:r>
          </a:p>
          <a:p>
            <a:r>
              <a:rPr lang="ru-RU" sz="2000" dirty="0" smtClean="0"/>
              <a:t>«Школьник Свердловска», </a:t>
            </a:r>
          </a:p>
          <a:p>
            <a:r>
              <a:rPr lang="ru-RU" sz="2000" dirty="0" smtClean="0"/>
              <a:t>«Ташкентский пионер», </a:t>
            </a:r>
          </a:p>
          <a:p>
            <a:r>
              <a:rPr lang="ru-RU" sz="2000" dirty="0" smtClean="0"/>
              <a:t>«Пионеры Ростова» и др.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В небе Родины сражались пионерские эскадрильи: </a:t>
            </a:r>
          </a:p>
          <a:p>
            <a:r>
              <a:rPr lang="ru-RU" sz="2000" dirty="0" smtClean="0"/>
              <a:t>«Арзамасский школьник», </a:t>
            </a:r>
          </a:p>
          <a:p>
            <a:r>
              <a:rPr lang="ru-RU" sz="2000" dirty="0" smtClean="0"/>
              <a:t>«Пионер Дагестана», </a:t>
            </a:r>
          </a:p>
          <a:p>
            <a:r>
              <a:rPr lang="ru-RU" sz="2000" dirty="0" smtClean="0"/>
              <a:t>«Юный истребитель», </a:t>
            </a:r>
          </a:p>
          <a:p>
            <a:r>
              <a:rPr lang="ru-RU" sz="2000" dirty="0" smtClean="0"/>
              <a:t>«Ярославский пионер», </a:t>
            </a:r>
          </a:p>
          <a:p>
            <a:r>
              <a:rPr lang="ru-RU" sz="2000" dirty="0" smtClean="0"/>
              <a:t>«Таганрогские пионеры», </a:t>
            </a:r>
          </a:p>
          <a:p>
            <a:r>
              <a:rPr lang="ru-RU" sz="2000" dirty="0" smtClean="0"/>
              <a:t>«Карельский пионер», </a:t>
            </a:r>
          </a:p>
          <a:p>
            <a:r>
              <a:rPr lang="ru-RU" sz="2000" dirty="0" smtClean="0"/>
              <a:t>«Пионер Сибири», </a:t>
            </a:r>
          </a:p>
          <a:p>
            <a:r>
              <a:rPr lang="ru-RU" sz="2000" dirty="0" smtClean="0"/>
              <a:t>«Пионер Коми АССР», </a:t>
            </a:r>
          </a:p>
          <a:p>
            <a:r>
              <a:rPr lang="ru-RU" sz="2000" dirty="0" smtClean="0"/>
              <a:t>«Пионер Узбекистана» и др.</a:t>
            </a:r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pobedy_st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Тысячи пионеров отмечены правительственными боевыми наградами. Четырем из них: Марату Казею, Вале Котику, Лене Голикову и Зине Портновой посмертно присвоено высокое звание Героя Советского Союза.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978</Words>
  <Application>Microsoft Office PowerPoint</Application>
  <PresentationFormat>Экран (4:3)</PresentationFormat>
  <Paragraphs>118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История зарождения и становления детского движения в России</vt:lpstr>
      <vt:lpstr>Первые организации для детей   в России (начало ХХ века)</vt:lpstr>
      <vt:lpstr>19 мая 1922 года – день рождения Пионерской организации</vt:lpstr>
      <vt:lpstr>Первый Всесоюзный слёт пионеров состоялся в 1929 году в Москве.</vt:lpstr>
      <vt:lpstr>Пионерия  в  предвоенные годы</vt:lpstr>
      <vt:lpstr>ВСЕ ДЛЯ ФРОНТА, ВСЕ ДЛЯ ПОБЕДЫ!</vt:lpstr>
      <vt:lpstr>Слайд 7</vt:lpstr>
      <vt:lpstr> На средства, собранные пионерами, были построены:</vt:lpstr>
      <vt:lpstr>Слайд 9</vt:lpstr>
      <vt:lpstr>Пионеры  герои</vt:lpstr>
      <vt:lpstr>Зина Портнова</vt:lpstr>
      <vt:lpstr>Слайд 12</vt:lpstr>
      <vt:lpstr>Слайд 13</vt:lpstr>
      <vt:lpstr>Слайд 14</vt:lpstr>
      <vt:lpstr>Слайд 15</vt:lpstr>
      <vt:lpstr>Послевоенные годы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зарождения и становления детского движения в России</dc:title>
  <dc:creator>Ольга</dc:creator>
  <cp:lastModifiedBy>User</cp:lastModifiedBy>
  <cp:revision>52</cp:revision>
  <dcterms:modified xsi:type="dcterms:W3CDTF">2015-10-12T09:42:57Z</dcterms:modified>
</cp:coreProperties>
</file>